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Libre Franklin"/>
      <p:regular r:id="rId20"/>
      <p:bold r:id="rId21"/>
      <p:italic r:id="rId22"/>
      <p:boldItalic r:id="rId23"/>
    </p:embeddedFont>
    <p:embeddedFont>
      <p:font typeface="Century Gothic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iQoIInOLqLmUpq8PmaJRKADRpZ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Franklin-regular.fntdata"/><Relationship Id="rId22" Type="http://schemas.openxmlformats.org/officeDocument/2006/relationships/font" Target="fonts/LibreFranklin-italic.fntdata"/><Relationship Id="rId21" Type="http://schemas.openxmlformats.org/officeDocument/2006/relationships/font" Target="fonts/LibreFranklin-bold.fntdata"/><Relationship Id="rId24" Type="http://schemas.openxmlformats.org/officeDocument/2006/relationships/font" Target="fonts/CenturyGothic-regular.fntdata"/><Relationship Id="rId23" Type="http://schemas.openxmlformats.org/officeDocument/2006/relationships/font" Target="fonts/LibreFranklin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enturyGothic-italic.fntdata"/><Relationship Id="rId25" Type="http://schemas.openxmlformats.org/officeDocument/2006/relationships/font" Target="fonts/CenturyGothic-bold.fntdata"/><Relationship Id="rId28" Type="http://customschemas.google.com/relationships/presentationmetadata" Target="metadata"/><Relationship Id="rId27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SzcIJBhS4Hb-P8-RInNRQtUnICjjkjkQ/edit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HDPIqwMDl8rdHBeGE88iPsE3nsQMZOhv/edit?usp=sharing&amp;ouid=103772217047796064643&amp;rtpof=true&amp;sd=true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f4d76dafe2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7" name="Google Shape;327;gf4d76dafe2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0b413407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4" name="Google Shape;334;g100b4134076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4d76daf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2" name="Google Shape;342;gf4d76dafe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" name="Google Shape;34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4d76dafe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5" name="Google Shape;355;gf4d76dafe2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" name="Google Shape;36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4d76dafe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gf4d76dafe2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4d76dafe2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f4d76dafe2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PSO General Board Meeting Notes 9_29_21.docx - Google Docs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Link to minutes from September 29th meeting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4d76dafe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Link to by laws: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https://docs.google.com/document/d/1HDPIqwMDl8rdHBeGE88iPsE3nsQMZOhv/edit?usp=sharing&amp;ouid=103772217047796064643&amp;rtpof=true&amp;sd=true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gf4d76dafe2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4d76dafe2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f4d76dafe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fa5d3e5b2a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gfa5d3e5b2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fa5d3e5b2a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fa5d3e5b2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4d76dafe2_0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f4d76dafe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4" name="Google Shape;24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8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8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8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1" name="Google Shape;31;p18"/>
          <p:cNvSpPr txBox="1"/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18"/>
          <p:cNvSpPr txBox="1"/>
          <p:nvPr>
            <p:ph idx="10" type="dt"/>
          </p:nvPr>
        </p:nvSpPr>
        <p:spPr>
          <a:xfrm rot="5400000">
            <a:off x="10089390" y="179222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1" type="ftr"/>
          </p:nvPr>
        </p:nvSpPr>
        <p:spPr>
          <a:xfrm rot="5400000">
            <a:off x="8959592" y="322682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10351008" y="292608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2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7" name="Google Shape;127;p2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7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7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7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5" name="Google Shape;135;p27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6" name="Google Shape;136;p27"/>
          <p:cNvSpPr txBox="1"/>
          <p:nvPr>
            <p:ph type="title"/>
          </p:nvPr>
        </p:nvSpPr>
        <p:spPr>
          <a:xfrm>
            <a:off x="1154956" y="4966674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7"/>
          <p:cNvSpPr/>
          <p:nvPr>
            <p:ph idx="2" type="pic"/>
          </p:nvPr>
        </p:nvSpPr>
        <p:spPr>
          <a:xfrm>
            <a:off x="1154955" y="685800"/>
            <a:ext cx="8825658" cy="3429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352"/>
              </a:srgbClr>
            </a:outerShdw>
          </a:effectLst>
        </p:spPr>
      </p:sp>
      <p:sp>
        <p:nvSpPr>
          <p:cNvPr id="138" name="Google Shape;138;p27"/>
          <p:cNvSpPr txBox="1"/>
          <p:nvPr>
            <p:ph idx="1" type="body"/>
          </p:nvPr>
        </p:nvSpPr>
        <p:spPr>
          <a:xfrm>
            <a:off x="1154956" y="553666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39" name="Google Shape;139;p27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 showMasterSp="0">
  <p:cSld name="Title and Caption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45" name="Google Shape;145;p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455612" y="2801319"/>
              <a:ext cx="11277600" cy="3602637"/>
            </a:xfrm>
            <a:custGeom>
              <a:rect b="b" l="l" r="r" t="t"/>
              <a:pathLst>
                <a:path extrusionOk="0" h="7946" w="1000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3" name="Google Shape;153;p28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4" name="Google Shape;154;p28"/>
          <p:cNvSpPr txBox="1"/>
          <p:nvPr>
            <p:ph type="title"/>
          </p:nvPr>
        </p:nvSpPr>
        <p:spPr>
          <a:xfrm>
            <a:off x="1154954" y="1063416"/>
            <a:ext cx="8825659" cy="13797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8"/>
          <p:cNvSpPr txBox="1"/>
          <p:nvPr>
            <p:ph idx="1" type="body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56" name="Google Shape;156;p28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8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8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 showMasterSp="0">
  <p:cSld name="Quote with Caption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2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62" name="Google Shape;162;p2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9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70" name="Google Shape;170;p29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1" name="Google Shape;171;p29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9"/>
          <p:cNvSpPr txBox="1"/>
          <p:nvPr>
            <p:ph type="title"/>
          </p:nvPr>
        </p:nvSpPr>
        <p:spPr>
          <a:xfrm>
            <a:off x="1581878" y="980517"/>
            <a:ext cx="8453906" cy="2698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9"/>
          <p:cNvSpPr txBox="1"/>
          <p:nvPr>
            <p:ph idx="1" type="body"/>
          </p:nvPr>
        </p:nvSpPr>
        <p:spPr>
          <a:xfrm>
            <a:off x="1945945" y="3678766"/>
            <a:ext cx="7725772" cy="34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5" name="Google Shape;175;p29"/>
          <p:cNvSpPr txBox="1"/>
          <p:nvPr>
            <p:ph idx="2" type="body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6" name="Google Shape;176;p29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9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2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 showMasterSp="0">
  <p:cSld name="Name Card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0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82" name="Google Shape;182;p3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0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455612" y="4241801"/>
              <a:ext cx="11277600" cy="2337161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90" name="Google Shape;190;p30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91" name="Google Shape;191;p30"/>
          <p:cNvSpPr txBox="1"/>
          <p:nvPr>
            <p:ph type="title"/>
          </p:nvPr>
        </p:nvSpPr>
        <p:spPr>
          <a:xfrm>
            <a:off x="1154954" y="2370667"/>
            <a:ext cx="8825660" cy="18225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1154954" y="5033068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3" name="Google Shape;193;p30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30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31"/>
          <p:cNvSpPr txBox="1"/>
          <p:nvPr>
            <p:ph idx="1" type="body"/>
          </p:nvPr>
        </p:nvSpPr>
        <p:spPr>
          <a:xfrm>
            <a:off x="1154954" y="2617299"/>
            <a:ext cx="312916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00" name="Google Shape;200;p31"/>
          <p:cNvSpPr txBox="1"/>
          <p:nvPr>
            <p:ph idx="2" type="body"/>
          </p:nvPr>
        </p:nvSpPr>
        <p:spPr>
          <a:xfrm>
            <a:off x="1154954" y="3193561"/>
            <a:ext cx="3129168" cy="28334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01" name="Google Shape;201;p31"/>
          <p:cNvSpPr txBox="1"/>
          <p:nvPr>
            <p:ph idx="3" type="body"/>
          </p:nvPr>
        </p:nvSpPr>
        <p:spPr>
          <a:xfrm>
            <a:off x="4512721" y="2603502"/>
            <a:ext cx="314538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02" name="Google Shape;202;p31"/>
          <p:cNvSpPr txBox="1"/>
          <p:nvPr>
            <p:ph idx="4" type="body"/>
          </p:nvPr>
        </p:nvSpPr>
        <p:spPr>
          <a:xfrm>
            <a:off x="4512721" y="3193561"/>
            <a:ext cx="3145380" cy="2833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03" name="Google Shape;203;p31"/>
          <p:cNvSpPr txBox="1"/>
          <p:nvPr>
            <p:ph idx="5" type="body"/>
          </p:nvPr>
        </p:nvSpPr>
        <p:spPr>
          <a:xfrm>
            <a:off x="7886700" y="2617299"/>
            <a:ext cx="3161029" cy="57626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04" name="Google Shape;204;p31"/>
          <p:cNvSpPr txBox="1"/>
          <p:nvPr>
            <p:ph idx="6" type="body"/>
          </p:nvPr>
        </p:nvSpPr>
        <p:spPr>
          <a:xfrm>
            <a:off x="7886700" y="3193561"/>
            <a:ext cx="3164719" cy="28334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05" name="Google Shape;205;p31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392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p31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392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p31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1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1154952" y="4532845"/>
            <a:ext cx="305043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3" name="Google Shape;213;p32"/>
          <p:cNvSpPr/>
          <p:nvPr>
            <p:ph idx="2" type="pic"/>
          </p:nvPr>
        </p:nvSpPr>
        <p:spPr>
          <a:xfrm>
            <a:off x="1334552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352"/>
              </a:srgbClr>
            </a:outerShdw>
          </a:effectLst>
        </p:spPr>
      </p:sp>
      <p:sp>
        <p:nvSpPr>
          <p:cNvPr id="214" name="Google Shape;214;p32"/>
          <p:cNvSpPr txBox="1"/>
          <p:nvPr>
            <p:ph idx="3" type="body"/>
          </p:nvPr>
        </p:nvSpPr>
        <p:spPr>
          <a:xfrm>
            <a:off x="1154953" y="5109107"/>
            <a:ext cx="3050437" cy="9179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5" name="Google Shape;215;p32"/>
          <p:cNvSpPr txBox="1"/>
          <p:nvPr>
            <p:ph idx="4" type="body"/>
          </p:nvPr>
        </p:nvSpPr>
        <p:spPr>
          <a:xfrm>
            <a:off x="4572537" y="4532846"/>
            <a:ext cx="3046766" cy="6511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6" name="Google Shape;216;p32"/>
          <p:cNvSpPr/>
          <p:nvPr>
            <p:ph idx="5" type="pic"/>
          </p:nvPr>
        </p:nvSpPr>
        <p:spPr>
          <a:xfrm>
            <a:off x="4748463" y="2603500"/>
            <a:ext cx="2691241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352"/>
              </a:srgbClr>
            </a:outerShdw>
          </a:effectLst>
        </p:spPr>
      </p:sp>
      <p:sp>
        <p:nvSpPr>
          <p:cNvPr id="217" name="Google Shape;217;p32"/>
          <p:cNvSpPr txBox="1"/>
          <p:nvPr>
            <p:ph idx="6" type="body"/>
          </p:nvPr>
        </p:nvSpPr>
        <p:spPr>
          <a:xfrm>
            <a:off x="4568865" y="5184002"/>
            <a:ext cx="3050438" cy="843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8" name="Google Shape;218;p32"/>
          <p:cNvSpPr txBox="1"/>
          <p:nvPr>
            <p:ph idx="7" type="body"/>
          </p:nvPr>
        </p:nvSpPr>
        <p:spPr>
          <a:xfrm>
            <a:off x="7983434" y="4532847"/>
            <a:ext cx="3050438" cy="651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9" name="Google Shape;219;p32"/>
          <p:cNvSpPr/>
          <p:nvPr>
            <p:ph idx="8" type="pic"/>
          </p:nvPr>
        </p:nvSpPr>
        <p:spPr>
          <a:xfrm>
            <a:off x="8163031" y="2603500"/>
            <a:ext cx="2691242" cy="159151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352"/>
              </a:srgbClr>
            </a:outerShdw>
          </a:effectLst>
        </p:spPr>
      </p:sp>
      <p:sp>
        <p:nvSpPr>
          <p:cNvPr id="220" name="Google Shape;220;p32"/>
          <p:cNvSpPr txBox="1"/>
          <p:nvPr>
            <p:ph idx="9" type="body"/>
          </p:nvPr>
        </p:nvSpPr>
        <p:spPr>
          <a:xfrm>
            <a:off x="7983434" y="5184001"/>
            <a:ext cx="3050437" cy="843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21" name="Google Shape;221;p32"/>
          <p:cNvCxnSpPr/>
          <p:nvPr/>
        </p:nvCxnSpPr>
        <p:spPr>
          <a:xfrm>
            <a:off x="4388153" y="2603500"/>
            <a:ext cx="0" cy="3517594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2" name="Google Shape;222;p32"/>
          <p:cNvCxnSpPr/>
          <p:nvPr/>
        </p:nvCxnSpPr>
        <p:spPr>
          <a:xfrm>
            <a:off x="7801905" y="2603500"/>
            <a:ext cx="0" cy="34925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p32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32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1154953" y="973668"/>
            <a:ext cx="8825660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3"/>
          <p:cNvSpPr txBox="1"/>
          <p:nvPr>
            <p:ph idx="1" type="body"/>
          </p:nvPr>
        </p:nvSpPr>
        <p:spPr>
          <a:xfrm rot="5400000">
            <a:off x="3827511" y="-69056"/>
            <a:ext cx="3416300" cy="8761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29" name="Google Shape;229;p33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3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34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34" name="Google Shape;234;p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4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4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43" name="Google Shape;243;p34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44" name="Google Shape;244;p34"/>
          <p:cNvSpPr txBox="1"/>
          <p:nvPr>
            <p:ph type="title"/>
          </p:nvPr>
        </p:nvSpPr>
        <p:spPr>
          <a:xfrm rot="5400000">
            <a:off x="6909428" y="2945796"/>
            <a:ext cx="4748589" cy="14139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4"/>
          <p:cNvSpPr txBox="1"/>
          <p:nvPr>
            <p:ph idx="1" type="body"/>
          </p:nvPr>
        </p:nvSpPr>
        <p:spPr>
          <a:xfrm rot="5400000">
            <a:off x="1904432" y="528990"/>
            <a:ext cx="4748590" cy="6247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46" name="Google Shape;246;p34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34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3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" type="body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20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45" name="Google Shape;45;p2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0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0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0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0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0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4" name="Google Shape;54;p20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5" name="Google Shape;55;p20"/>
          <p:cNvSpPr txBox="1"/>
          <p:nvPr>
            <p:ph type="title"/>
          </p:nvPr>
        </p:nvSpPr>
        <p:spPr>
          <a:xfrm>
            <a:off x="1154956" y="2677645"/>
            <a:ext cx="4351023" cy="22838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6895558" y="2677644"/>
            <a:ext cx="3755379" cy="22838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7" name="Google Shape;57;p20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0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" type="body"/>
          </p:nvPr>
        </p:nvSpPr>
        <p:spPr>
          <a:xfrm>
            <a:off x="1154954" y="2603500"/>
            <a:ext cx="4825158" cy="3416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2" type="body"/>
          </p:nvPr>
        </p:nvSpPr>
        <p:spPr>
          <a:xfrm>
            <a:off x="6208712" y="2603500"/>
            <a:ext cx="4825159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>
            <a:off x="1154954" y="2603500"/>
            <a:ext cx="4825157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71" name="Google Shape;71;p22"/>
          <p:cNvSpPr txBox="1"/>
          <p:nvPr>
            <p:ph idx="2" type="body"/>
          </p:nvPr>
        </p:nvSpPr>
        <p:spPr>
          <a:xfrm>
            <a:off x="1154954" y="3179762"/>
            <a:ext cx="4825158" cy="2840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3" type="body"/>
          </p:nvPr>
        </p:nvSpPr>
        <p:spPr>
          <a:xfrm>
            <a:off x="6208712" y="2603500"/>
            <a:ext cx="482515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73" name="Google Shape;73;p22"/>
          <p:cNvSpPr txBox="1"/>
          <p:nvPr>
            <p:ph idx="4" type="body"/>
          </p:nvPr>
        </p:nvSpPr>
        <p:spPr>
          <a:xfrm>
            <a:off x="6208710" y="3179762"/>
            <a:ext cx="4825159" cy="2840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3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4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4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4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2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9" name="Google Shape;89;p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98" name="Google Shape;98;p25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99" name="Google Shape;99;p25"/>
          <p:cNvSpPr txBox="1"/>
          <p:nvPr>
            <p:ph type="title"/>
          </p:nvPr>
        </p:nvSpPr>
        <p:spPr>
          <a:xfrm>
            <a:off x="1154954" y="1295400"/>
            <a:ext cx="2793159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" type="body"/>
          </p:nvPr>
        </p:nvSpPr>
        <p:spPr>
          <a:xfrm>
            <a:off x="5781146" y="1447800"/>
            <a:ext cx="519006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2" type="body"/>
          </p:nvPr>
        </p:nvSpPr>
        <p:spPr>
          <a:xfrm>
            <a:off x="1154955" y="2895600"/>
            <a:ext cx="2793158" cy="3129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02" name="Google Shape;102;p25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5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5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2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8" name="Google Shape;108;p2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6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6" name="Google Shape;116;p26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8" name="Google Shape;118;p26"/>
          <p:cNvSpPr txBox="1"/>
          <p:nvPr>
            <p:ph type="title"/>
          </p:nvPr>
        </p:nvSpPr>
        <p:spPr>
          <a:xfrm>
            <a:off x="1153907" y="1693332"/>
            <a:ext cx="3860260" cy="17356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6"/>
          <p:cNvSpPr/>
          <p:nvPr>
            <p:ph idx="2" type="pic"/>
          </p:nvPr>
        </p:nvSpPr>
        <p:spPr>
          <a:xfrm>
            <a:off x="6547870" y="1143000"/>
            <a:ext cx="3227193" cy="4572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352"/>
              </a:srgbClr>
            </a:outerShdw>
          </a:effectLst>
        </p:spPr>
      </p:sp>
      <p:sp>
        <p:nvSpPr>
          <p:cNvPr id="120" name="Google Shape;120;p26"/>
          <p:cNvSpPr txBox="1"/>
          <p:nvPr>
            <p:ph idx="1" type="body"/>
          </p:nvPr>
        </p:nvSpPr>
        <p:spPr>
          <a:xfrm>
            <a:off x="1154955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21" name="Google Shape;121;p26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6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6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7" name="Google Shape;7;p1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7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p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7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7"/>
            <p:cNvSpPr/>
            <p:nvPr/>
          </p:nvSpPr>
          <p:spPr>
            <a:xfrm>
              <a:off x="459506" y="1866405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" name="Google Shape;15;p17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" name="Google Shape;16;p17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7"/>
          <p:cNvSpPr txBox="1"/>
          <p:nvPr>
            <p:ph idx="1" type="body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1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7"/>
          <p:cNvSpPr txBox="1"/>
          <p:nvPr>
            <p:ph idx="12" type="sldNum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Relationship Id="rId4" Type="http://schemas.openxmlformats.org/officeDocument/2006/relationships/hyperlink" Target="https://docs.google.com/forms/d/e/1FAIpQLSdNlhW7a7Lc-VUjMEWs6tpickS4-qrcSJOYaLtdDumfd2bcbg/viewform" TargetMode="External"/><Relationship Id="rId5" Type="http://schemas.openxmlformats.org/officeDocument/2006/relationships/hyperlink" Target="https://www.facebook.com/groups/382578585142267" TargetMode="External"/><Relationship Id="rId6" Type="http://schemas.openxmlformats.org/officeDocument/2006/relationships/hyperlink" Target="https://visitor.r20.constantcontact.com/manage/optin?v=001_bi8dmDxLrubLDur6QFFWpH8D6-HCuaT" TargetMode="External"/><Relationship Id="rId7" Type="http://schemas.openxmlformats.org/officeDocument/2006/relationships/hyperlink" Target="http://www.sherwoodpso.com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rive.google.com/file/d/15Ad3vHNzVXNWHOFcqWHVtMeq8sduMPfX/view?usp=sharing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7.jpg"/><Relationship Id="rId5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"/>
          <p:cNvSpPr txBox="1"/>
          <p:nvPr>
            <p:ph type="ctrTitle"/>
          </p:nvPr>
        </p:nvSpPr>
        <p:spPr>
          <a:xfrm>
            <a:off x="1154955" y="2023533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rPr lang="en-US"/>
              <a:t>Sherwood Elementary </a:t>
            </a:r>
            <a:endParaRPr/>
          </a:p>
        </p:txBody>
      </p:sp>
      <p:sp>
        <p:nvSpPr>
          <p:cNvPr id="255" name="Google Shape;255;p1"/>
          <p:cNvSpPr txBox="1"/>
          <p:nvPr>
            <p:ph idx="1" type="subTitle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en-US" sz="2200"/>
              <a:t>PSO MEETING # 2 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en-US" sz="2200"/>
              <a:t>NOVEMBER</a:t>
            </a:r>
            <a:r>
              <a:rPr b="1" lang="en-US" sz="2200"/>
              <a:t> 10, 2021</a:t>
            </a:r>
            <a:endParaRPr b="1" sz="2200"/>
          </a:p>
        </p:txBody>
      </p:sp>
      <p:sp>
        <p:nvSpPr>
          <p:cNvPr id="256" name="Google Shape;256;p1"/>
          <p:cNvSpPr/>
          <p:nvPr/>
        </p:nvSpPr>
        <p:spPr>
          <a:xfrm>
            <a:off x="7058025" y="642938"/>
            <a:ext cx="2400299" cy="3074769"/>
          </a:xfrm>
          <a:prstGeom prst="rect">
            <a:avLst/>
          </a:prstGeom>
          <a:solidFill>
            <a:schemeClr val="accent1"/>
          </a:solidFill>
          <a:ln cap="rnd" cmpd="sng" w="19050">
            <a:solidFill>
              <a:srgbClr val="7D9A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in a garment&#10;&#10;Description automatically generated with medium confidence" id="257" name="Google Shape;257;p1"/>
          <p:cNvPicPr preferRelativeResize="0"/>
          <p:nvPr/>
        </p:nvPicPr>
        <p:blipFill rotWithShape="1">
          <a:blip r:embed="rId3">
            <a:alphaModFix/>
          </a:blip>
          <a:srcRect b="0" l="23295" r="20795" t="4507"/>
          <a:stretch/>
        </p:blipFill>
        <p:spPr>
          <a:xfrm>
            <a:off x="6868232" y="841192"/>
            <a:ext cx="2400299" cy="3074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f4d76dafe2_0_59"/>
          <p:cNvSpPr txBox="1"/>
          <p:nvPr>
            <p:ph type="title"/>
          </p:nvPr>
        </p:nvSpPr>
        <p:spPr>
          <a:xfrm>
            <a:off x="884420" y="973668"/>
            <a:ext cx="95187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Sherwood Holiday Community Auction</a:t>
            </a:r>
            <a:endParaRPr/>
          </a:p>
        </p:txBody>
      </p:sp>
      <p:sp>
        <p:nvSpPr>
          <p:cNvPr id="330" name="Google Shape;330;gf4d76dafe2_0_59"/>
          <p:cNvSpPr txBox="1"/>
          <p:nvPr/>
        </p:nvSpPr>
        <p:spPr>
          <a:xfrm>
            <a:off x="416125" y="2542800"/>
            <a:ext cx="11114100" cy="3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700">
                <a:latin typeface="Century Gothic"/>
                <a:ea typeface="Century Gothic"/>
                <a:cs typeface="Century Gothic"/>
                <a:sym typeface="Century Gothic"/>
              </a:rPr>
              <a:t>Virtual Holiday Auction on Rally Up</a:t>
            </a:r>
            <a:endParaRPr b="1" sz="2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latin typeface="Century Gothic"/>
                <a:ea typeface="Century Gothic"/>
                <a:cs typeface="Century Gothic"/>
                <a:sym typeface="Century Gothic"/>
              </a:rPr>
              <a:t>11/29 - 12/2</a:t>
            </a:r>
            <a:endParaRPr b="1" sz="2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entury Gothic"/>
              <a:buChar char="●"/>
            </a:pPr>
            <a:r>
              <a:rPr lang="en-US" sz="2700">
                <a:latin typeface="Century Gothic"/>
                <a:ea typeface="Century Gothic"/>
                <a:cs typeface="Century Gothic"/>
                <a:sym typeface="Century Gothic"/>
              </a:rPr>
              <a:t>Opportunity t</a:t>
            </a:r>
            <a:r>
              <a:rPr lang="en-US" sz="2700">
                <a:latin typeface="Century Gothic"/>
                <a:ea typeface="Century Gothic"/>
                <a:cs typeface="Century Gothic"/>
                <a:sym typeface="Century Gothic"/>
              </a:rPr>
              <a:t>o support Sherwood and the local businesses</a:t>
            </a:r>
            <a:endParaRPr sz="2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entury Gothic"/>
              <a:buChar char="●"/>
            </a:pPr>
            <a:r>
              <a:rPr lang="en-US" sz="2700">
                <a:latin typeface="Century Gothic"/>
                <a:ea typeface="Century Gothic"/>
                <a:cs typeface="Century Gothic"/>
                <a:sym typeface="Century Gothic"/>
              </a:rPr>
              <a:t>Focus is on fundraising (different from walkathon which is fundraising and community building)</a:t>
            </a:r>
            <a:endParaRPr sz="2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700"/>
              <a:buFont typeface="Century Gothic"/>
              <a:buChar char="●"/>
            </a:pPr>
            <a:r>
              <a:rPr lang="en-US" sz="2700">
                <a:latin typeface="Century Gothic"/>
                <a:ea typeface="Century Gothic"/>
                <a:cs typeface="Century Gothic"/>
                <a:sym typeface="Century Gothic"/>
              </a:rPr>
              <a:t>More communication week of Thanksgiving</a:t>
            </a:r>
            <a:endParaRPr sz="2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1" name="Google Shape;331;gf4d76dafe2_0_59"/>
          <p:cNvPicPr preferRelativeResize="0"/>
          <p:nvPr/>
        </p:nvPicPr>
        <p:blipFill rotWithShape="1">
          <a:blip r:embed="rId3">
            <a:alphaModFix/>
          </a:blip>
          <a:srcRect b="0" l="0" r="0" t="45295"/>
          <a:stretch/>
        </p:blipFill>
        <p:spPr>
          <a:xfrm>
            <a:off x="8245349" y="5650175"/>
            <a:ext cx="3946650" cy="12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0b4134076_0_1"/>
          <p:cNvSpPr/>
          <p:nvPr/>
        </p:nvSpPr>
        <p:spPr>
          <a:xfrm>
            <a:off x="8622503" y="3046275"/>
            <a:ext cx="3057600" cy="2716200"/>
          </a:xfrm>
          <a:prstGeom prst="rect">
            <a:avLst/>
          </a:prstGeom>
          <a:solidFill>
            <a:schemeClr val="accent1"/>
          </a:solidFill>
          <a:ln cap="rnd" cmpd="sng" w="19050">
            <a:solidFill>
              <a:srgbClr val="7D9A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7" name="Google Shape;337;g100b4134076_0_1"/>
          <p:cNvSpPr txBox="1"/>
          <p:nvPr>
            <p:ph type="title"/>
          </p:nvPr>
        </p:nvSpPr>
        <p:spPr>
          <a:xfrm>
            <a:off x="884420" y="973668"/>
            <a:ext cx="95187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Stay Connected!</a:t>
            </a:r>
            <a:r>
              <a:rPr lang="en-US"/>
              <a:t>  </a:t>
            </a:r>
            <a:endParaRPr/>
          </a:p>
        </p:txBody>
      </p:sp>
      <p:pic>
        <p:nvPicPr>
          <p:cNvPr descr="A person in a garment outside a building&#10;&#10;Description automatically generated with medium confidence" id="338" name="Google Shape;338;g100b4134076_0_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4399" y="3133655"/>
            <a:ext cx="3057600" cy="27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100b4134076_0_1"/>
          <p:cNvSpPr txBox="1"/>
          <p:nvPr/>
        </p:nvSpPr>
        <p:spPr>
          <a:xfrm>
            <a:off x="1056250" y="2602325"/>
            <a:ext cx="67203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2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►"/>
            </a:pPr>
            <a:r>
              <a:rPr lang="en-US" sz="2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Family Directory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2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Char char="►"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 Parent Communication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2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Char char="►"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PSO </a:t>
            </a:r>
            <a:r>
              <a:rPr lang="en-US" sz="2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Facebook Group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2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Char char="►"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PSO </a:t>
            </a:r>
            <a:r>
              <a:rPr lang="en-US" sz="2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Monthly Newsletters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742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Char char="►"/>
            </a:pP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PSO </a:t>
            </a:r>
            <a:r>
              <a:rPr lang="en-US" sz="2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Website</a:t>
            </a:r>
            <a:r>
              <a:rPr lang="en-US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f4d76dafe2_0_0"/>
          <p:cNvSpPr txBox="1"/>
          <p:nvPr>
            <p:ph type="title"/>
          </p:nvPr>
        </p:nvSpPr>
        <p:spPr>
          <a:xfrm>
            <a:off x="1154953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Questions? </a:t>
            </a:r>
            <a:endParaRPr/>
          </a:p>
        </p:txBody>
      </p:sp>
      <p:pic>
        <p:nvPicPr>
          <p:cNvPr id="345" name="Google Shape;345;gf4d76dafe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6485" y="2652148"/>
            <a:ext cx="7699025" cy="321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"/>
          <p:cNvSpPr txBox="1"/>
          <p:nvPr>
            <p:ph type="title"/>
          </p:nvPr>
        </p:nvSpPr>
        <p:spPr>
          <a:xfrm>
            <a:off x="1154953" y="973668"/>
            <a:ext cx="8761413" cy="7069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Principal Update </a:t>
            </a:r>
            <a:endParaRPr/>
          </a:p>
        </p:txBody>
      </p:sp>
      <p:sp>
        <p:nvSpPr>
          <p:cNvPr id="351" name="Google Shape;351;p14"/>
          <p:cNvSpPr txBox="1"/>
          <p:nvPr>
            <p:ph idx="1" type="body"/>
          </p:nvPr>
        </p:nvSpPr>
        <p:spPr>
          <a:xfrm>
            <a:off x="1715292" y="2356950"/>
            <a:ext cx="8761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3000"/>
              <a:t>Welcome our Sherwood principal, Robyn Saltzman!</a:t>
            </a:r>
            <a:endParaRPr sz="3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1500">
              <a:solidFill>
                <a:schemeClr val="accent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en-US" sz="4500">
                <a:solidFill>
                  <a:schemeClr val="accent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School Improvement Plan</a:t>
            </a:r>
            <a:endParaRPr b="1" sz="4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14"/>
          <p:cNvPicPr preferRelativeResize="0"/>
          <p:nvPr/>
        </p:nvPicPr>
        <p:blipFill rotWithShape="1">
          <a:blip r:embed="rId3">
            <a:alphaModFix/>
          </a:blip>
          <a:srcRect b="0" l="10859" r="10094" t="15325"/>
          <a:stretch/>
        </p:blipFill>
        <p:spPr>
          <a:xfrm>
            <a:off x="4753832" y="4515825"/>
            <a:ext cx="2684329" cy="21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f4d76dafe2_0_27"/>
          <p:cNvSpPr txBox="1"/>
          <p:nvPr>
            <p:ph type="title"/>
          </p:nvPr>
        </p:nvSpPr>
        <p:spPr>
          <a:xfrm>
            <a:off x="1154953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Questions? </a:t>
            </a:r>
            <a:endParaRPr/>
          </a:p>
        </p:txBody>
      </p:sp>
      <p:pic>
        <p:nvPicPr>
          <p:cNvPr id="358" name="Google Shape;358;gf4d76dafe2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6485" y="2652148"/>
            <a:ext cx="7699025" cy="321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364" name="Google Shape;364;p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71" name="Google Shape;371;p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5"/>
          <p:cNvSpPr txBox="1"/>
          <p:nvPr>
            <p:ph type="title"/>
          </p:nvPr>
        </p:nvSpPr>
        <p:spPr>
          <a:xfrm>
            <a:off x="5695061" y="716666"/>
            <a:ext cx="5428500" cy="315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rPr b="0" i="0" lang="en-US" sz="54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 for joining us! </a:t>
            </a:r>
            <a:endParaRPr/>
          </a:p>
        </p:txBody>
      </p:sp>
      <p:sp>
        <p:nvSpPr>
          <p:cNvPr id="373" name="Google Shape;373;p15"/>
          <p:cNvSpPr txBox="1"/>
          <p:nvPr>
            <p:ph idx="1" type="body"/>
          </p:nvPr>
        </p:nvSpPr>
        <p:spPr>
          <a:xfrm>
            <a:off x="5695061" y="4591665"/>
            <a:ext cx="5428551" cy="162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0" i="0" lang="en-US" sz="25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 JOIN US AT OUR NEXT G</a:t>
            </a:r>
            <a:r>
              <a:rPr lang="en-US" sz="2500">
                <a:solidFill>
                  <a:schemeClr val="accent1"/>
                </a:solidFill>
              </a:rPr>
              <a:t>ENERAL </a:t>
            </a:r>
            <a:r>
              <a:rPr b="0" i="0" lang="en-US" sz="25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PSO MEETING </a:t>
            </a:r>
            <a:r>
              <a:rPr lang="en-US" sz="2500">
                <a:solidFill>
                  <a:schemeClr val="accent1"/>
                </a:solidFill>
              </a:rPr>
              <a:t>IN MARCH 2022!</a:t>
            </a:r>
            <a:endParaRPr sz="25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sz="2500">
              <a:solidFill>
                <a:schemeClr val="accent1"/>
              </a:solidFill>
            </a:endParaRPr>
          </a:p>
        </p:txBody>
      </p:sp>
      <p:grpSp>
        <p:nvGrpSpPr>
          <p:cNvPr id="374" name="Google Shape;374;p15"/>
          <p:cNvGrpSpPr/>
          <p:nvPr/>
        </p:nvGrpSpPr>
        <p:grpSpPr>
          <a:xfrm>
            <a:off x="423335" y="384431"/>
            <a:ext cx="5124467" cy="6071404"/>
            <a:chOff x="423335" y="384431"/>
            <a:chExt cx="5124467" cy="6071404"/>
          </a:xfrm>
        </p:grpSpPr>
        <p:sp>
          <p:nvSpPr>
            <p:cNvPr id="375" name="Google Shape;375;p15"/>
            <p:cNvSpPr/>
            <p:nvPr/>
          </p:nvSpPr>
          <p:spPr>
            <a:xfrm flipH="1">
              <a:off x="423335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 flipH="1" rot="5400000">
              <a:off x="1702172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77" name="Google Shape;377;p15"/>
            <p:cNvSpPr/>
            <p:nvPr/>
          </p:nvSpPr>
          <p:spPr>
            <a:xfrm flipH="1" rot="5677511">
              <a:off x="3545327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Logo&#10;&#10;Description automatically generated" id="378" name="Google Shape;378;p1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354" y="1116796"/>
            <a:ext cx="4570800" cy="46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2"/>
          <p:cNvGrpSpPr/>
          <p:nvPr/>
        </p:nvGrpSpPr>
        <p:grpSpPr>
          <a:xfrm>
            <a:off x="0" y="0"/>
            <a:ext cx="12192000" cy="6867027"/>
            <a:chOff x="0" y="-2373"/>
            <a:chExt cx="12192000" cy="6867027"/>
          </a:xfrm>
        </p:grpSpPr>
        <p:sp>
          <p:nvSpPr>
            <p:cNvPr id="263" name="Google Shape;263;p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7F7F7">
                    <a:alpha val="10588"/>
                  </a:srgbClr>
                </a:gs>
                <a:gs pos="36000">
                  <a:srgbClr val="F7F7F7">
                    <a:alpha val="9411"/>
                  </a:srgbClr>
                </a:gs>
                <a:gs pos="75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F7F7F7">
                    <a:alpha val="7450"/>
                  </a:srgbClr>
                </a:gs>
                <a:gs pos="36000">
                  <a:srgbClr val="F7F7F7">
                    <a:alpha val="7450"/>
                  </a:srgbClr>
                </a:gs>
                <a:gs pos="72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F7F7F7">
                    <a:alpha val="6274"/>
                  </a:srgbClr>
                </a:gs>
                <a:gs pos="36000">
                  <a:srgbClr val="F7F7F7">
                    <a:alpha val="5490"/>
                  </a:srgbClr>
                </a:gs>
                <a:gs pos="69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73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>
              <a:gsLst>
                <a:gs pos="0">
                  <a:srgbClr val="F7F7F7">
                    <a:alpha val="13333"/>
                  </a:srgbClr>
                </a:gs>
                <a:gs pos="36000">
                  <a:srgbClr val="F7F7F7">
                    <a:alpha val="6274"/>
                  </a:srgbClr>
                </a:gs>
                <a:gs pos="66000">
                  <a:srgbClr val="F7F7F7">
                    <a:alpha val="0"/>
                  </a:srgbClr>
                </a:gs>
                <a:gs pos="100000">
                  <a:srgbClr val="F7F7F7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194608" y="402165"/>
              <a:ext cx="6574058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 rot="-5677511">
              <a:off x="3140485" y="1826078"/>
              <a:ext cx="3299407" cy="440924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 rot="-5400000">
              <a:off x="2229377" y="2801721"/>
              <a:ext cx="6053670" cy="1254558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72" name="Google Shape;272;p2"/>
            <p:cNvSpPr/>
            <p:nvPr/>
          </p:nvSpPr>
          <p:spPr>
            <a:xfrm>
              <a:off x="0" y="1587"/>
              <a:ext cx="12192000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73" name="Google Shape;273;p2"/>
          <p:cNvSpPr txBox="1"/>
          <p:nvPr>
            <p:ph type="title"/>
          </p:nvPr>
        </p:nvSpPr>
        <p:spPr>
          <a:xfrm>
            <a:off x="733210" y="891985"/>
            <a:ext cx="3865200" cy="10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entury Gothic"/>
              <a:buNone/>
            </a:pPr>
            <a:r>
              <a:rPr lang="en-US" sz="3300"/>
              <a:t>Land acknowledgement</a:t>
            </a:r>
            <a:endParaRPr/>
          </a:p>
        </p:txBody>
      </p:sp>
      <p:sp>
        <p:nvSpPr>
          <p:cNvPr id="274" name="Google Shape;274;p2"/>
          <p:cNvSpPr txBox="1"/>
          <p:nvPr>
            <p:ph idx="1" type="body"/>
          </p:nvPr>
        </p:nvSpPr>
        <p:spPr>
          <a:xfrm>
            <a:off x="733200" y="2645647"/>
            <a:ext cx="3676500" cy="20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2292"/>
              <a:buChar char="►"/>
            </a:pPr>
            <a:r>
              <a:rPr lang="en-US" sz="2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We respectfully acknowledge that our meeting is being held on the traditional lands of the Coast Salish Peoples, in particular Tulalip, Snohomish, Stillaguamish, and Sauk-Suiattle Tribes. 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descr="Map&#10;&#10;Description automatically generated" id="275" name="Google Shape;275;p2"/>
          <p:cNvPicPr preferRelativeResize="0"/>
          <p:nvPr/>
        </p:nvPicPr>
        <p:blipFill rotWithShape="1">
          <a:blip r:embed="rId4">
            <a:alphaModFix/>
          </a:blip>
          <a:srcRect b="1" l="11182" r="7867" t="0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31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4d76dafe2_0_33"/>
          <p:cNvSpPr txBox="1"/>
          <p:nvPr>
            <p:ph type="title"/>
          </p:nvPr>
        </p:nvSpPr>
        <p:spPr>
          <a:xfrm>
            <a:off x="884420" y="973668"/>
            <a:ext cx="95187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Meeting Agenda </a:t>
            </a:r>
            <a:endParaRPr/>
          </a:p>
        </p:txBody>
      </p:sp>
      <p:sp>
        <p:nvSpPr>
          <p:cNvPr id="282" name="Google Shape;282;gf4d76dafe2_0_33"/>
          <p:cNvSpPr txBox="1"/>
          <p:nvPr/>
        </p:nvSpPr>
        <p:spPr>
          <a:xfrm>
            <a:off x="777825" y="2460100"/>
            <a:ext cx="920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3" name="Google Shape;283;gf4d76dafe2_0_33"/>
          <p:cNvSpPr txBox="1"/>
          <p:nvPr/>
        </p:nvSpPr>
        <p:spPr>
          <a:xfrm>
            <a:off x="884425" y="2460100"/>
            <a:ext cx="9951000" cy="3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Char char="●"/>
            </a:pPr>
            <a:r>
              <a:rPr b="0" i="0" lang="en-US" sz="2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Approve Minutes from </a:t>
            </a:r>
            <a:r>
              <a:rPr lang="en-US" sz="2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September 29</a:t>
            </a:r>
            <a:r>
              <a:rPr b="0" i="0" lang="en-US" sz="2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 Board Meeting</a:t>
            </a:r>
            <a:endParaRPr sz="2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Review PSO By Laws </a:t>
            </a:r>
            <a:r>
              <a:rPr b="0" i="0" lang="en-US" sz="2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2600" u="none" cap="none" strike="noStrik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PSO Budget Approval </a:t>
            </a:r>
            <a:endParaRPr b="0" i="0" sz="2600" u="none" cap="none" strike="noStrik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Walkathon Wrap Up </a:t>
            </a:r>
            <a:endParaRPr sz="2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Winter Fundraiser </a:t>
            </a:r>
            <a:endParaRPr sz="2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entury Gothic"/>
              <a:buChar char="●"/>
            </a:pPr>
            <a:r>
              <a:rPr b="0" i="0" lang="en-US" sz="2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Principal Update - </a:t>
            </a:r>
            <a:r>
              <a:rPr i="1" lang="en-US" sz="26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Sherwood Elementary School Improvement Plan </a:t>
            </a:r>
            <a:endParaRPr b="0" i="1" sz="2600" u="none" cap="none" strike="noStrik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f4d76dafe2_0_76"/>
          <p:cNvSpPr txBox="1"/>
          <p:nvPr>
            <p:ph type="title"/>
          </p:nvPr>
        </p:nvSpPr>
        <p:spPr>
          <a:xfrm>
            <a:off x="1154953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Approve minutes  </a:t>
            </a:r>
            <a:endParaRPr/>
          </a:p>
        </p:txBody>
      </p:sp>
      <p:pic>
        <p:nvPicPr>
          <p:cNvPr id="289" name="Google Shape;289;gf4d76dafe2_0_7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099" y="2753321"/>
            <a:ext cx="2665824" cy="3554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f4d76dafe2_0_51"/>
          <p:cNvSpPr txBox="1"/>
          <p:nvPr>
            <p:ph type="title"/>
          </p:nvPr>
        </p:nvSpPr>
        <p:spPr>
          <a:xfrm>
            <a:off x="884420" y="973668"/>
            <a:ext cx="95187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/>
              <a:t>Review PSO By Laws </a:t>
            </a:r>
            <a:r>
              <a:rPr lang="en-US"/>
              <a:t> </a:t>
            </a:r>
            <a:endParaRPr/>
          </a:p>
        </p:txBody>
      </p:sp>
      <p:pic>
        <p:nvPicPr>
          <p:cNvPr id="295" name="Google Shape;295;gf4d76dafe2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00" y="1833171"/>
            <a:ext cx="3765050" cy="4872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f4d76dafe2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3425" y="1833168"/>
            <a:ext cx="3765061" cy="487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f4d76dafe2_0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961" y="1833168"/>
            <a:ext cx="3765061" cy="4872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4d76dafe2_0_66"/>
          <p:cNvSpPr txBox="1"/>
          <p:nvPr>
            <p:ph type="title"/>
          </p:nvPr>
        </p:nvSpPr>
        <p:spPr>
          <a:xfrm>
            <a:off x="1154953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PSO Budget Summary</a:t>
            </a:r>
            <a:endParaRPr/>
          </a:p>
        </p:txBody>
      </p:sp>
      <p:sp>
        <p:nvSpPr>
          <p:cNvPr id="303" name="Google Shape;303;gf4d76dafe2_0_66"/>
          <p:cNvSpPr txBox="1"/>
          <p:nvPr/>
        </p:nvSpPr>
        <p:spPr>
          <a:xfrm>
            <a:off x="1040425" y="4896350"/>
            <a:ext cx="9956700" cy="14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budgeting a negative Net Income because PSO was unable to spend its entire 2020-2021 budget given school closures and event restrictions during the ongoing pandemic.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2021-2022 fundraisers include Walkathon, Winter Auction (in lieu of Wreaths), Cookie Dough Sales, Book Fair, Math Team, Box Tops and Amazon Smile. 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4" name="Google Shape;304;gf4d76dafe2_0_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500" y="2416550"/>
            <a:ext cx="5238225" cy="236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a5d3e5b2a_0_9"/>
          <p:cNvSpPr txBox="1"/>
          <p:nvPr>
            <p:ph type="title"/>
          </p:nvPr>
        </p:nvSpPr>
        <p:spPr>
          <a:xfrm>
            <a:off x="1154953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PSO Budgeted Expenses</a:t>
            </a:r>
            <a:endParaRPr/>
          </a:p>
        </p:txBody>
      </p:sp>
      <p:sp>
        <p:nvSpPr>
          <p:cNvPr id="310" name="Google Shape;310;gfa5d3e5b2a_0_9"/>
          <p:cNvSpPr txBox="1"/>
          <p:nvPr/>
        </p:nvSpPr>
        <p:spPr>
          <a:xfrm>
            <a:off x="645600" y="2626150"/>
            <a:ext cx="3809700" cy="3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Building 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Programs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Service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Teacher/Principal Discretionary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 Development, Technology, and Emergency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PSO Admin Expenses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PSO Committees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Walkathon Project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98094" lvl="1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Gothic"/>
              <a:buChar char="►"/>
            </a:pPr>
            <a:r>
              <a:rPr lang="en-US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Misc Grants 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gfa5d3e5b2a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300" y="2223924"/>
            <a:ext cx="7242651" cy="445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a5d3e5b2a_0_15"/>
          <p:cNvSpPr txBox="1"/>
          <p:nvPr>
            <p:ph type="title"/>
          </p:nvPr>
        </p:nvSpPr>
        <p:spPr>
          <a:xfrm>
            <a:off x="1154953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PSO Budget Approval </a:t>
            </a:r>
            <a:endParaRPr/>
          </a:p>
        </p:txBody>
      </p:sp>
      <p:sp>
        <p:nvSpPr>
          <p:cNvPr id="317" name="Google Shape;317;gfa5d3e5b2a_0_15"/>
          <p:cNvSpPr txBox="1"/>
          <p:nvPr/>
        </p:nvSpPr>
        <p:spPr>
          <a:xfrm>
            <a:off x="1040425" y="2733925"/>
            <a:ext cx="9169500" cy="28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Voting for the Budget</a:t>
            </a:r>
            <a:endParaRPr sz="2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8572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►"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those in favor of approving the proposed 2021-2022 budget, type </a:t>
            </a: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'yay'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your chat column.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4325" lvl="1" marL="8572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entury Gothic"/>
              <a:buChar char="►"/>
            </a:pP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those opposed to approving the proposed 2021-2022 budget, type </a:t>
            </a:r>
            <a:r>
              <a:rPr b="1"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'nay'</a:t>
            </a:r>
            <a:r>
              <a:rPr lang="en-US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your chat column. 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4d76dafe2_0_71"/>
          <p:cNvSpPr txBox="1"/>
          <p:nvPr>
            <p:ph type="title"/>
          </p:nvPr>
        </p:nvSpPr>
        <p:spPr>
          <a:xfrm>
            <a:off x="1154953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Walkathon Wrap Up </a:t>
            </a:r>
            <a:r>
              <a:rPr lang="en-US" sz="3200"/>
              <a:t> </a:t>
            </a:r>
            <a:endParaRPr sz="3200"/>
          </a:p>
        </p:txBody>
      </p:sp>
      <p:sp>
        <p:nvSpPr>
          <p:cNvPr id="323" name="Google Shape;323;gf4d76dafe2_0_71"/>
          <p:cNvSpPr txBox="1"/>
          <p:nvPr>
            <p:ph idx="1" type="body"/>
          </p:nvPr>
        </p:nvSpPr>
        <p:spPr>
          <a:xfrm>
            <a:off x="444275" y="2495125"/>
            <a:ext cx="7510200" cy="4260600"/>
          </a:xfrm>
          <a:prstGeom prst="rect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0794" lvl="1" marL="7429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►"/>
            </a:pPr>
            <a:r>
              <a:rPr lang="en-US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Thank you to the amazing Walkathon Committee, Ms. Thain, and all of the families, teacher and  staff who made this year’s walkathon a HUGE success even though it needed to look a little different! 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10794" lvl="1" marL="7429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Char char="►"/>
            </a:pPr>
            <a:r>
              <a:rPr lang="en-US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Thanks to you, our school was able to raise $42,000, including the money from our sponsors!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10794" lvl="1" marL="7429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Char char="►"/>
            </a:pPr>
            <a:r>
              <a:rPr lang="en-US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Nine different classrooms won a </a:t>
            </a:r>
            <a:r>
              <a:rPr lang="en-US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classroom</a:t>
            </a:r>
            <a:r>
              <a:rPr lang="en-US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experience (such as cozy sock and show day, glow stick dance party and ice cream party)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10794" lvl="1" marL="7429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Char char="►"/>
            </a:pPr>
            <a:r>
              <a:rPr lang="en-US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All classrooms earned Tier 1 (Sherwood Eagle stickers) and Tier 2 (silicone bracelets) and 8 classrooms won the Tier 3 pizza coupon prize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-310794" lvl="1" marL="7429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Char char="►"/>
            </a:pPr>
            <a:r>
              <a:rPr lang="en-US" sz="18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Our top 3 fundraising classrooms will be choosing an all class spirit day and will get to select Sherwood Eagle names for the school to vote on!</a:t>
            </a: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24" name="Google Shape;324;gf4d76dafe2_0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4475" y="2387050"/>
            <a:ext cx="3619200" cy="36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2021-09-28T04:47:28Z</dcterms:created>
  <dc:creator>Kevin Alschuler</dc:creator>
</cp:coreProperties>
</file>